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3"/>
  </p:notesMasterIdLst>
  <p:sldIdLst>
    <p:sldId id="256" r:id="rId2"/>
    <p:sldId id="257" r:id="rId3"/>
    <p:sldId id="318" r:id="rId4"/>
    <p:sldId id="293" r:id="rId5"/>
    <p:sldId id="333" r:id="rId6"/>
    <p:sldId id="310" r:id="rId7"/>
    <p:sldId id="330" r:id="rId8"/>
    <p:sldId id="329" r:id="rId9"/>
    <p:sldId id="327" r:id="rId10"/>
    <p:sldId id="331" r:id="rId11"/>
    <p:sldId id="328" r:id="rId12"/>
    <p:sldId id="339" r:id="rId13"/>
    <p:sldId id="334" r:id="rId14"/>
    <p:sldId id="335" r:id="rId15"/>
    <p:sldId id="296" r:id="rId16"/>
    <p:sldId id="336" r:id="rId17"/>
    <p:sldId id="297" r:id="rId18"/>
    <p:sldId id="298" r:id="rId19"/>
    <p:sldId id="300" r:id="rId20"/>
    <p:sldId id="301" r:id="rId21"/>
    <p:sldId id="337" r:id="rId22"/>
    <p:sldId id="302" r:id="rId23"/>
    <p:sldId id="338" r:id="rId24"/>
    <p:sldId id="323" r:id="rId25"/>
    <p:sldId id="320" r:id="rId26"/>
    <p:sldId id="325" r:id="rId27"/>
    <p:sldId id="322" r:id="rId28"/>
    <p:sldId id="324" r:id="rId29"/>
    <p:sldId id="321" r:id="rId30"/>
    <p:sldId id="326" r:id="rId31"/>
    <p:sldId id="316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20AA0"/>
    <a:srgbClr val="00547D"/>
    <a:srgbClr val="DE6D2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94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BC566C-633D-404A-A29F-57308D664578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BC6E4CF-20A0-421D-9EDF-5404C89CD7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7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9219" name="Shape 7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8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18435" name="Shape 8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90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20483" name="Shape 9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99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23555" name="Shape 100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109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29699" name="Shape 110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114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32771" name="Shape 115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CBA06-3215-40A1-AC4E-3974D9CAED26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6DAB7-5EF2-401B-8E46-608C5187CB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4AA76-5B02-4F8A-ACED-CC6410B7BEB6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B7DDD-956B-4D38-8F2F-B76B9B02A5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7BB6C-2479-4D5B-BF35-0EA24A413EE5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EC3EB-2963-4FC6-97C8-C363BABE64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</p:spPr>
        <p:txBody>
          <a:bodyPr lIns="91425" tIns="91425" rIns="91425" bIns="91425" anchor="b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2558767"/>
            <a:ext cx="8222100" cy="36136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23"/>
          <p:cNvSpPr txBox="1">
            <a:spLocks noGrp="1"/>
          </p:cNvSpPr>
          <p:nvPr>
            <p:ph type="sldNum" idx="10"/>
          </p:nvPr>
        </p:nvSpPr>
        <p:spPr>
          <a:xfrm>
            <a:off x="8523288" y="6261100"/>
            <a:ext cx="549275" cy="523875"/>
          </a:xfrm>
        </p:spPr>
        <p:txBody>
          <a:bodyPr lIns="91425" tIns="91425" rIns="91425" bIns="91425">
            <a:noAutofit/>
          </a:bodyPr>
          <a:lstStyle>
            <a:lvl1pPr>
              <a:defRPr/>
            </a:lvl1pPr>
          </a:lstStyle>
          <a:p>
            <a:fld id="{3224AE1E-EAAD-4B0A-99F9-51F1A7675F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5F25A-CBF0-4E42-9B4D-F2477007B361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ED931-222C-4510-8913-8480C1C7BE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9AE7B-8177-4BD1-8E79-31CAAD07DDD8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683D0-D2ED-431F-95FD-646BB653FF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AB665-3170-47AB-8518-31ED8B2406F9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08555-E34A-413E-9524-78A0CC7D5E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ED5ED-E39A-411E-9EB1-2D962148670F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3F3DE-F0B1-45A1-A0F0-E7B02FA921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3C5EB-F537-4798-A574-FFC25273689C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F8B8F-34A9-4A66-A2F5-560761BF3E8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C3C16-AFBD-4A91-8EFE-030DE4C9E335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7C7E2-A4EF-496A-AC7C-A4B6DE9D80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C66B4-837F-4D82-A4A6-70D352F6AEB8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25BF9-2C3B-4468-81C2-6E86F2D23D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67EAE-FC60-49A5-8172-558E5ACC9E7B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6CE09-7FD4-4C3B-940D-7F384F66484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ABE301-F689-4CBA-A085-F64168C8AE86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30C991F-9BDF-4C0B-9407-FB8F9BD81A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220663"/>
            <a:ext cx="20637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540000" y="347663"/>
            <a:ext cx="660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7200">
                <a:solidFill>
                  <a:srgbClr val="00547D"/>
                </a:solidFill>
                <a:latin typeface="Berlin Sans FB Demi" pitchFamily="34" charset="0"/>
              </a:rPr>
              <a:t>QISS</a:t>
            </a:r>
            <a:r>
              <a:rPr lang="en-US" altLang="en-US" sz="7200">
                <a:latin typeface="Berlin Sans FB Demi" pitchFamily="34" charset="0"/>
              </a:rPr>
              <a:t> </a:t>
            </a:r>
            <a:r>
              <a:rPr lang="en-US" altLang="en-US" sz="7200">
                <a:solidFill>
                  <a:srgbClr val="DE6D2A"/>
                </a:solidFill>
                <a:latin typeface="Berlin Sans FB Demi" pitchFamily="34" charset="0"/>
              </a:rPr>
              <a:t>PEP</a:t>
            </a:r>
            <a:r>
              <a:rPr lang="en-US" altLang="en-US" sz="7200">
                <a:latin typeface="Berlin Sans FB Demi" pitchFamily="34" charset="0"/>
              </a:rPr>
              <a:t> </a:t>
            </a:r>
            <a:r>
              <a:rPr lang="en-US" altLang="en-US" sz="7200">
                <a:solidFill>
                  <a:srgbClr val="00547D"/>
                </a:solidFill>
                <a:latin typeface="Berlin Sans FB Demi" pitchFamily="34" charset="0"/>
              </a:rPr>
              <a:t>Talks</a:t>
            </a: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0" y="1893888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3200" dirty="0">
                <a:latin typeface="Berlin Sans FB Demi" pitchFamily="34" charset="0"/>
              </a:rPr>
              <a:t>     </a:t>
            </a: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</a:rPr>
              <a:t>Tuesday, December 13, 2016</a:t>
            </a:r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280988" y="4800600"/>
            <a:ext cx="840581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4800" dirty="0">
                <a:solidFill>
                  <a:schemeClr val="accent1">
                    <a:lumMod val="50000"/>
                  </a:schemeClr>
                </a:solidFill>
                <a:latin typeface="Eras Bold ITC" pitchFamily="34" charset="0"/>
              </a:rPr>
              <a:t>TOPIC: 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Eras Bold ITC" pitchFamily="34" charset="0"/>
              </a:rPr>
              <a:t>Literacy Tank at QISS and Avoiding the Holiday Slide</a:t>
            </a:r>
          </a:p>
        </p:txBody>
      </p:sp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4522788" y="1268413"/>
            <a:ext cx="41989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600" u="sng">
                <a:solidFill>
                  <a:srgbClr val="00547D"/>
                </a:solidFill>
                <a:latin typeface="Berlin Sans FB Demi" pitchFamily="34" charset="0"/>
              </a:rPr>
              <a:t>Parent Education Program</a:t>
            </a:r>
            <a:endParaRPr lang="en-US" altLang="en-US" sz="2600" u="sng">
              <a:solidFill>
                <a:srgbClr val="00547D"/>
              </a:solidFill>
            </a:endParaRPr>
          </a:p>
        </p:txBody>
      </p:sp>
      <p:sp>
        <p:nvSpPr>
          <p:cNvPr id="2" name="PB"/>
          <p:cNvSpPr/>
          <p:nvPr/>
        </p:nvSpPr>
        <p:spPr>
          <a:xfrm>
            <a:off x="0" y="6705600"/>
            <a:ext cx="187325" cy="152400"/>
          </a:xfrm>
          <a:prstGeom prst="rect">
            <a:avLst/>
          </a:prstGeom>
          <a:solidFill>
            <a:srgbClr val="0026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4104" name="Picture 10" descr="Image result for book sh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8493" y="2599171"/>
            <a:ext cx="348297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  <a:ea typeface="ＭＳ Ｐゴシック" pitchFamily="34" charset="-128"/>
              </a:rPr>
              <a:t>Speaking</a:t>
            </a:r>
          </a:p>
        </p:txBody>
      </p:sp>
      <p:pic>
        <p:nvPicPr>
          <p:cNvPr id="14339" name="Picture 2" descr="C:\Users\qiss\Desktop\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58938" y="1825625"/>
            <a:ext cx="5826125" cy="4351338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  <a:ea typeface="ＭＳ Ｐゴシック" pitchFamily="34" charset="-128"/>
              </a:rPr>
              <a:t>Reading and Working Together</a:t>
            </a:r>
          </a:p>
        </p:txBody>
      </p:sp>
      <p:pic>
        <p:nvPicPr>
          <p:cNvPr id="15363" name="Picture 2" descr="C:\Users\qiss\Desktop\1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5025" y="2190750"/>
            <a:ext cx="6248400" cy="3922713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392113" y="0"/>
            <a:ext cx="87518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000">
                <a:solidFill>
                  <a:srgbClr val="00547D"/>
                </a:solidFill>
                <a:latin typeface="Berlin Sans FB Demi" pitchFamily="34" charset="0"/>
              </a:rPr>
              <a:t>Upper School Literacy Tank</a:t>
            </a: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1422400" y="55133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tabLst>
                <a:tab pos="549275" algn="l"/>
              </a:tabLst>
            </a:pPr>
            <a:r>
              <a:rPr lang="en-US" altLang="en-US" sz="1200">
                <a:solidFill>
                  <a:srgbClr val="00547D"/>
                </a:solidFill>
                <a:latin typeface="Georgia" pitchFamily="18" charset="0"/>
              </a:rPr>
              <a:t> </a:t>
            </a:r>
            <a:endParaRPr lang="en-US" altLang="en-US" sz="800">
              <a:latin typeface="Arial" charset="0"/>
            </a:endParaRPr>
          </a:p>
          <a:p>
            <a:pPr eaLnBrk="1" hangingPunct="1">
              <a:tabLst>
                <a:tab pos="549275" algn="l"/>
              </a:tabLst>
            </a:pPr>
            <a:r>
              <a:rPr lang="en-US" altLang="en-US" sz="1200">
                <a:solidFill>
                  <a:srgbClr val="00547D"/>
                </a:solidFill>
                <a:latin typeface="Georgia" pitchFamily="18" charset="0"/>
              </a:rPr>
              <a:t> </a:t>
            </a:r>
            <a:endParaRPr lang="en-US" altLang="en-US" sz="800">
              <a:latin typeface="Arial" charset="0"/>
            </a:endParaRPr>
          </a:p>
          <a:p>
            <a:pPr eaLnBrk="1" hangingPunct="1">
              <a:tabLst>
                <a:tab pos="549275" algn="l"/>
              </a:tabLst>
            </a:pPr>
            <a:r>
              <a:rPr lang="en-US" altLang="en-US" sz="1200">
                <a:solidFill>
                  <a:srgbClr val="00547D"/>
                </a:solidFill>
                <a:latin typeface="Georgia" pitchFamily="18" charset="0"/>
              </a:rPr>
              <a:t> </a:t>
            </a:r>
            <a:endParaRPr lang="en-US" altLang="en-US" sz="800">
              <a:latin typeface="Arial" charset="0"/>
            </a:endParaRPr>
          </a:p>
          <a:p>
            <a:pPr eaLnBrk="1" hangingPunct="1">
              <a:tabLst>
                <a:tab pos="549275" algn="l"/>
              </a:tabLst>
            </a:pPr>
            <a:r>
              <a:rPr lang="en-US" altLang="en-US" sz="1200">
                <a:solidFill>
                  <a:srgbClr val="00547D"/>
                </a:solidFill>
                <a:latin typeface="Georgia" pitchFamily="18" charset="0"/>
              </a:rPr>
              <a:t> </a:t>
            </a:r>
            <a:endParaRPr lang="en-US" altLang="en-US" sz="800">
              <a:latin typeface="Arial" charset="0"/>
            </a:endParaRPr>
          </a:p>
          <a:p>
            <a:pPr eaLnBrk="1" hangingPunct="1">
              <a:tabLst>
                <a:tab pos="549275" algn="l"/>
              </a:tabLst>
            </a:pPr>
            <a:endParaRPr lang="en-US" altLang="en-US">
              <a:latin typeface="Arial" charset="0"/>
            </a:endParaRPr>
          </a:p>
        </p:txBody>
      </p:sp>
      <p:sp>
        <p:nvSpPr>
          <p:cNvPr id="2" name="PB"/>
          <p:cNvSpPr/>
          <p:nvPr/>
        </p:nvSpPr>
        <p:spPr>
          <a:xfrm>
            <a:off x="0" y="6705600"/>
            <a:ext cx="560388" cy="152400"/>
          </a:xfrm>
          <a:prstGeom prst="rect">
            <a:avLst/>
          </a:prstGeom>
          <a:solidFill>
            <a:srgbClr val="0026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-144463" y="195263"/>
            <a:ext cx="8632826" cy="65849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Char char="•"/>
              <a:defRPr/>
            </a:pPr>
            <a:endParaRPr lang="en-US" altLang="en-US" sz="3600" dirty="0" smtClean="0">
              <a:ea typeface="宋体" panose="0201060003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Char char="•"/>
              <a:defRPr/>
            </a:pPr>
            <a:endParaRPr lang="en-US" altLang="en-US" sz="3600" dirty="0" smtClean="0">
              <a:ea typeface="宋体" panose="0201060003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Char char="•"/>
              <a:defRPr/>
            </a:pPr>
            <a:endParaRPr lang="en-US" altLang="en-US" sz="3600" dirty="0" smtClean="0">
              <a:ea typeface="宋体" panose="0201060003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Char char="•"/>
              <a:defRPr/>
            </a:pPr>
            <a:endParaRPr lang="en-US" altLang="en-US" sz="3600" dirty="0" smtClean="0">
              <a:ea typeface="宋体" panose="02010600030101010101" pitchFamily="2" charset="-122"/>
            </a:endParaRPr>
          </a:p>
          <a:p>
            <a:pPr algn="ctr" eaLnBrk="1" hangingPunct="1">
              <a:defRPr/>
            </a:pPr>
            <a:endParaRPr lang="en-US" altLang="en-US" sz="3600" dirty="0" smtClean="0">
              <a:ea typeface="宋体" panose="02010600030101010101" pitchFamily="2" charset="-122"/>
            </a:endParaRPr>
          </a:p>
          <a:p>
            <a:pPr marL="457200" indent="-457200" algn="ctr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>
                <a:ea typeface="宋体" panose="02010600030101010101" pitchFamily="2" charset="-122"/>
              </a:rPr>
              <a:t>Grades 6-8 receive 200 minutes of literacy support weekly</a:t>
            </a:r>
          </a:p>
          <a:p>
            <a:pPr algn="ctr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>
                <a:ea typeface="宋体" panose="02010600030101010101" pitchFamily="2" charset="-122"/>
              </a:rPr>
              <a:t>Grades 9-12 receive 120-200 minutes of literacy support weekly</a:t>
            </a:r>
          </a:p>
          <a:p>
            <a:pPr algn="ctr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>
                <a:ea typeface="宋体" panose="02010600030101010101" pitchFamily="2" charset="-122"/>
              </a:rPr>
              <a:t>Students are grouped according to grade level, but instruction is individualized for each student</a:t>
            </a:r>
          </a:p>
          <a:p>
            <a:pPr algn="ctr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>
                <a:ea typeface="宋体" panose="02010600030101010101" pitchFamily="2" charset="-122"/>
              </a:rPr>
              <a:t>Groups are limited to 6 students.</a:t>
            </a:r>
          </a:p>
          <a:p>
            <a:pPr algn="ctr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ea typeface="宋体" panose="02010600030101010101" pitchFamily="2" charset="-122"/>
            </a:endParaRPr>
          </a:p>
        </p:txBody>
      </p:sp>
      <p:pic>
        <p:nvPicPr>
          <p:cNvPr id="16390" name="Picture 2" descr="https://lh6.googleusercontent.com/CT4zRZ9fg2JXNIfclQBIzIoVomYpml__wrNm4S3MfuBpLA9Nfn4mAofeHtdi34CJcRVSZNr2gSYLKP4ScRPQFsazw1Zacz-FIEE3QzSiL8fKL2fwMgtH-azXpzwutSfOS6lp39i02u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2313" y="728663"/>
            <a:ext cx="2533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84"/>
          <p:cNvSpPr>
            <a:spLocks noGrp="1"/>
          </p:cNvSpPr>
          <p:nvPr>
            <p:ph type="title"/>
          </p:nvPr>
        </p:nvSpPr>
        <p:spPr>
          <a:xfrm>
            <a:off x="471488" y="1595438"/>
            <a:ext cx="8223250" cy="768350"/>
          </a:xfrm>
        </p:spPr>
        <p:txBody>
          <a:bodyPr rtlCol="0">
            <a:normAutofit fontScale="90000"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accent2"/>
                </a:solidFill>
                <a:latin typeface="Berlin Sans FB Demi" panose="020E0802020502020306" pitchFamily="34" charset="0"/>
                <a:ea typeface="ＭＳ Ｐゴシック" panose="020B0600070205080204" pitchFamily="34" charset="-128"/>
              </a:rPr>
              <a:t>My child can speak English. </a:t>
            </a:r>
            <a:br>
              <a:rPr lang="en-US" altLang="en-US" smtClean="0">
                <a:solidFill>
                  <a:schemeClr val="accent2"/>
                </a:solidFill>
                <a:latin typeface="Berlin Sans FB Demi" panose="020E0802020502020306" pitchFamily="34" charset="0"/>
                <a:ea typeface="ＭＳ Ｐゴシック" panose="020B0600070205080204" pitchFamily="34" charset="-128"/>
              </a:rPr>
            </a:br>
            <a:r>
              <a:rPr lang="en-US" altLang="en-US" i="1" smtClean="0">
                <a:solidFill>
                  <a:schemeClr val="accent2"/>
                </a:solidFill>
                <a:latin typeface="Berlin Sans FB Demi" panose="020E0802020502020306" pitchFamily="34" charset="0"/>
                <a:ea typeface="ＭＳ Ｐゴシック" panose="020B0600070205080204" pitchFamily="34" charset="-128"/>
              </a:rPr>
              <a:t>Why do they need literacy support?  </a:t>
            </a:r>
          </a:p>
        </p:txBody>
      </p:sp>
      <p:sp>
        <p:nvSpPr>
          <p:cNvPr id="17411" name="Shape 85"/>
          <p:cNvSpPr>
            <a:spLocks noGrp="1"/>
          </p:cNvSpPr>
          <p:nvPr>
            <p:ph type="body" idx="1"/>
          </p:nvPr>
        </p:nvSpPr>
        <p:spPr>
          <a:xfrm>
            <a:off x="471488" y="2816225"/>
            <a:ext cx="8223250" cy="2670175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2400" smtClean="0">
              <a:ea typeface="ＭＳ Ｐゴシック" pitchFamily="34" charset="-128"/>
            </a:endParaRPr>
          </a:p>
        </p:txBody>
      </p:sp>
      <p:pic>
        <p:nvPicPr>
          <p:cNvPr id="17412" name="Shape 86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813" y="4364038"/>
            <a:ext cx="2857500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Shape 87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3513" y="2527300"/>
            <a:ext cx="3259137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Shape 88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32063"/>
            <a:ext cx="4730750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93"/>
          <p:cNvSpPr>
            <a:spLocks noGrp="1"/>
          </p:cNvSpPr>
          <p:nvPr>
            <p:ph type="title"/>
          </p:nvPr>
        </p:nvSpPr>
        <p:spPr>
          <a:xfrm>
            <a:off x="542925" y="1212850"/>
            <a:ext cx="8132763" cy="1449388"/>
          </a:xfrm>
        </p:spPr>
        <p:txBody>
          <a:bodyPr rtlCol="0">
            <a:normAutofit fontScale="90000"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mtClean="0">
                <a:ea typeface="ＭＳ Ｐゴシック" panose="020B0600070205080204" pitchFamily="34" charset="-128"/>
              </a:rPr>
              <a:t/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ea typeface="ＭＳ Ｐゴシック" panose="020B0600070205080204" pitchFamily="34" charset="-128"/>
              </a:rPr>
              <a:t/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solidFill>
                  <a:schemeClr val="accent2"/>
                </a:solidFill>
                <a:latin typeface="Berlin Sans FB Demi" panose="020E0802020502020306" pitchFamily="34" charset="0"/>
                <a:ea typeface="ＭＳ Ｐゴシック" panose="020B0600070205080204" pitchFamily="34" charset="-128"/>
              </a:rPr>
              <a:t>What do the students do during class?</a:t>
            </a:r>
            <a:r>
              <a:rPr lang="en-US" altLang="en-US" smtClean="0">
                <a:ea typeface="ＭＳ Ｐゴシック" panose="020B0600070205080204" pitchFamily="34" charset="-128"/>
              </a:rPr>
              <a:t/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9459" name="Shape 94"/>
          <p:cNvSpPr>
            <a:spLocks noGrp="1"/>
          </p:cNvSpPr>
          <p:nvPr>
            <p:ph type="body" idx="1"/>
          </p:nvPr>
        </p:nvSpPr>
        <p:spPr>
          <a:xfrm>
            <a:off x="471488" y="2471738"/>
            <a:ext cx="8132762" cy="2946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smtClean="0">
                <a:solidFill>
                  <a:srgbClr val="666666"/>
                </a:solidFill>
                <a:ea typeface="ＭＳ Ｐゴシック" pitchFamily="34" charset="-128"/>
              </a:rPr>
              <a:t>In small group teacher </a:t>
            </a:r>
            <a:r>
              <a:rPr lang="en-US" altLang="en-US" sz="2400" b="1" smtClean="0">
                <a:solidFill>
                  <a:srgbClr val="666666"/>
                </a:solidFill>
                <a:ea typeface="ＭＳ Ｐゴシック" pitchFamily="34" charset="-128"/>
              </a:rPr>
              <a:t>guided lessons</a:t>
            </a:r>
            <a:r>
              <a:rPr lang="en-US" altLang="en-US" sz="2400" smtClean="0">
                <a:solidFill>
                  <a:srgbClr val="666666"/>
                </a:solidFill>
                <a:ea typeface="ＭＳ Ｐゴシック" pitchFamily="34" charset="-128"/>
              </a:rPr>
              <a:t>, students: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2400" smtClean="0">
              <a:solidFill>
                <a:srgbClr val="666666"/>
              </a:solidFill>
              <a:ea typeface="ＭＳ Ｐゴシック" pitchFamily="34" charset="-128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2400" b="1" smtClean="0">
              <a:ea typeface="ＭＳ Ｐゴシック" pitchFamily="34" charset="-128"/>
            </a:endParaRPr>
          </a:p>
        </p:txBody>
      </p:sp>
      <p:pic>
        <p:nvPicPr>
          <p:cNvPr id="19460" name="Shape 95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8975" y="3054350"/>
            <a:ext cx="2760663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Shape 96" descr="20160926_232205.jpg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8" y="3025775"/>
            <a:ext cx="261461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Shape 97" descr="20160902_131147.jpg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4463" y="3054350"/>
            <a:ext cx="2325687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422400" y="55133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tabLst>
                <a:tab pos="549275" algn="l"/>
              </a:tabLst>
            </a:pPr>
            <a:r>
              <a:rPr lang="en-US" altLang="en-US" sz="1200">
                <a:solidFill>
                  <a:srgbClr val="00547D"/>
                </a:solidFill>
                <a:latin typeface="Georgia" pitchFamily="18" charset="0"/>
              </a:rPr>
              <a:t> </a:t>
            </a:r>
            <a:endParaRPr lang="en-US" altLang="en-US" sz="800">
              <a:latin typeface="Arial" charset="0"/>
            </a:endParaRPr>
          </a:p>
          <a:p>
            <a:pPr eaLnBrk="1" hangingPunct="1">
              <a:tabLst>
                <a:tab pos="549275" algn="l"/>
              </a:tabLst>
            </a:pPr>
            <a:r>
              <a:rPr lang="en-US" altLang="en-US" sz="1200">
                <a:solidFill>
                  <a:srgbClr val="00547D"/>
                </a:solidFill>
                <a:latin typeface="Georgia" pitchFamily="18" charset="0"/>
              </a:rPr>
              <a:t> </a:t>
            </a:r>
            <a:endParaRPr lang="en-US" altLang="en-US" sz="800">
              <a:latin typeface="Arial" charset="0"/>
            </a:endParaRPr>
          </a:p>
          <a:p>
            <a:pPr eaLnBrk="1" hangingPunct="1">
              <a:tabLst>
                <a:tab pos="549275" algn="l"/>
              </a:tabLst>
            </a:pPr>
            <a:r>
              <a:rPr lang="en-US" altLang="en-US" sz="1200">
                <a:solidFill>
                  <a:srgbClr val="00547D"/>
                </a:solidFill>
                <a:latin typeface="Georgia" pitchFamily="18" charset="0"/>
              </a:rPr>
              <a:t> </a:t>
            </a:r>
            <a:endParaRPr lang="en-US" altLang="en-US" sz="800">
              <a:latin typeface="Arial" charset="0"/>
            </a:endParaRPr>
          </a:p>
          <a:p>
            <a:pPr eaLnBrk="1" hangingPunct="1">
              <a:tabLst>
                <a:tab pos="549275" algn="l"/>
              </a:tabLst>
            </a:pPr>
            <a:r>
              <a:rPr lang="en-US" altLang="en-US" sz="1200">
                <a:solidFill>
                  <a:srgbClr val="00547D"/>
                </a:solidFill>
                <a:latin typeface="Georgia" pitchFamily="18" charset="0"/>
              </a:rPr>
              <a:t> </a:t>
            </a:r>
            <a:endParaRPr lang="en-US" altLang="en-US" sz="800">
              <a:latin typeface="Arial" charset="0"/>
            </a:endParaRPr>
          </a:p>
          <a:p>
            <a:pPr eaLnBrk="1" hangingPunct="1">
              <a:tabLst>
                <a:tab pos="549275" algn="l"/>
              </a:tabLst>
            </a:pPr>
            <a:endParaRPr lang="en-US" altLang="en-US">
              <a:latin typeface="Arial" charset="0"/>
            </a:endParaRPr>
          </a:p>
        </p:txBody>
      </p:sp>
      <p:sp>
        <p:nvSpPr>
          <p:cNvPr id="2" name="PB"/>
          <p:cNvSpPr/>
          <p:nvPr/>
        </p:nvSpPr>
        <p:spPr>
          <a:xfrm>
            <a:off x="0" y="6705600"/>
            <a:ext cx="560388" cy="152400"/>
          </a:xfrm>
          <a:prstGeom prst="rect">
            <a:avLst/>
          </a:prstGeom>
          <a:solidFill>
            <a:srgbClr val="0026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1508" name="Title 5"/>
          <p:cNvSpPr>
            <a:spLocks noGrp="1"/>
          </p:cNvSpPr>
          <p:nvPr>
            <p:ph type="title"/>
          </p:nvPr>
        </p:nvSpPr>
        <p:spPr>
          <a:xfrm>
            <a:off x="803275" y="957263"/>
            <a:ext cx="7886700" cy="1325562"/>
          </a:xfrm>
        </p:spPr>
        <p:txBody>
          <a:bodyPr/>
          <a:lstStyle/>
          <a:p>
            <a:pPr algn="ctr"/>
            <a:r>
              <a:rPr lang="en-US" altLang="zh-CN" sz="3600" b="1" smtClean="0">
                <a:latin typeface="Berlin Sans FB Demi" pitchFamily="34" charset="0"/>
              </a:rPr>
              <a:t>How to support your children at home?</a:t>
            </a:r>
            <a:endParaRPr lang="zh-CN" altLang="en-US" sz="3600" b="1" smtClean="0">
              <a:latin typeface="Berlin Sans FB Demi" pitchFamily="34" charset="0"/>
            </a:endParaRPr>
          </a:p>
        </p:txBody>
      </p:sp>
      <p:pic>
        <p:nvPicPr>
          <p:cNvPr id="21509" name="Picture 7" descr="http://nebula.wsimg.com/763d03d714f1b667a96361be03910c01?AccessKeyId=69D81C1834A7893F0D7C&amp;disposition=0&amp;alloworigin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3213" y="2286000"/>
            <a:ext cx="6078537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102"/>
          <p:cNvSpPr>
            <a:spLocks noGrp="1"/>
          </p:cNvSpPr>
          <p:nvPr>
            <p:ph type="title"/>
          </p:nvPr>
        </p:nvSpPr>
        <p:spPr>
          <a:xfrm>
            <a:off x="471488" y="1595438"/>
            <a:ext cx="8223250" cy="768350"/>
          </a:xfrm>
        </p:spPr>
        <p:txBody>
          <a:bodyPr rtlCol="0">
            <a:normAutofit fontScale="90000"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accent2"/>
                </a:solidFill>
                <a:latin typeface="Berlin Sans FB Demi" panose="020E0802020502020306" pitchFamily="34" charset="0"/>
                <a:ea typeface="ＭＳ Ｐゴシック" panose="020B0600070205080204" pitchFamily="34" charset="-128"/>
              </a:rPr>
              <a:t>What can parents do to support English development? </a:t>
            </a:r>
          </a:p>
        </p:txBody>
      </p:sp>
      <p:sp>
        <p:nvSpPr>
          <p:cNvPr id="22531" name="Shape 103"/>
          <p:cNvSpPr>
            <a:spLocks noGrp="1"/>
          </p:cNvSpPr>
          <p:nvPr>
            <p:ph type="body" idx="1"/>
          </p:nvPr>
        </p:nvSpPr>
        <p:spPr>
          <a:xfrm>
            <a:off x="471488" y="2776538"/>
            <a:ext cx="8223250" cy="270986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22532" name="Shape 104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5199063"/>
            <a:ext cx="1968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Shape 105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1113" y="2593975"/>
            <a:ext cx="2665412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Shape 106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3225" y="4454525"/>
            <a:ext cx="30845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Shape 107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" y="2540000"/>
            <a:ext cx="48133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33388" y="544513"/>
            <a:ext cx="7886700" cy="1325562"/>
          </a:xfrm>
        </p:spPr>
        <p:txBody>
          <a:bodyPr/>
          <a:lstStyle/>
          <a:p>
            <a:r>
              <a:rPr lang="en-US" altLang="zh-CN" smtClean="0">
                <a:solidFill>
                  <a:schemeClr val="accent2"/>
                </a:solidFill>
                <a:latin typeface="Berlin Sans FB Demi" pitchFamily="34" charset="0"/>
              </a:rPr>
              <a:t>1. Develop a reading culture</a:t>
            </a:r>
            <a:endParaRPr lang="zh-CN" altLang="en-US" smtClean="0">
              <a:solidFill>
                <a:schemeClr val="accent2"/>
              </a:solidFill>
              <a:latin typeface="Berlin Sans FB Demi" pitchFamily="34" charset="0"/>
            </a:endParaRPr>
          </a:p>
        </p:txBody>
      </p:sp>
      <p:pic>
        <p:nvPicPr>
          <p:cNvPr id="24579" name="Picture 2" descr="http://www.mybpl.org/images/youth/family%20reading%20n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75" y="1762125"/>
            <a:ext cx="72390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olidFill>
                  <a:schemeClr val="accent2"/>
                </a:solidFill>
                <a:latin typeface="Berlin Sans FB Demi" pitchFamily="34" charset="0"/>
              </a:rPr>
              <a:t>2. Learn English together</a:t>
            </a:r>
            <a:endParaRPr lang="zh-CN" altLang="en-US" smtClean="0">
              <a:solidFill>
                <a:schemeClr val="accent2"/>
              </a:solidFill>
              <a:latin typeface="Berlin Sans FB Demi" pitchFamily="34" charset="0"/>
            </a:endParaRPr>
          </a:p>
        </p:txBody>
      </p:sp>
      <p:pic>
        <p:nvPicPr>
          <p:cNvPr id="25603" name="Picture 2" descr="http://www.publicagenda.org/files/pic_readywilling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850" y="2138363"/>
            <a:ext cx="6580188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olidFill>
                  <a:schemeClr val="accent2"/>
                </a:solidFill>
                <a:latin typeface="Berlin Sans FB Demi" pitchFamily="34" charset="0"/>
              </a:rPr>
              <a:t>4. Hire a tutor if necessary</a:t>
            </a:r>
            <a:endParaRPr lang="zh-CN" altLang="en-US" smtClean="0">
              <a:solidFill>
                <a:schemeClr val="accent2"/>
              </a:solidFill>
              <a:latin typeface="Berlin Sans FB Demi" pitchFamily="34" charset="0"/>
            </a:endParaRPr>
          </a:p>
        </p:txBody>
      </p:sp>
      <p:pic>
        <p:nvPicPr>
          <p:cNvPr id="26627" name="Picture 2" descr="http://www.pbs.org/parents/education/files/2012/06/asian-tutor-288x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75" y="2198688"/>
            <a:ext cx="6716713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144463"/>
            <a:ext cx="1116012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320800" y="144463"/>
            <a:ext cx="68707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400">
                <a:solidFill>
                  <a:srgbClr val="00547D"/>
                </a:solidFill>
                <a:latin typeface="Berlin Sans FB Demi" pitchFamily="34" charset="0"/>
              </a:rPr>
              <a:t>QISS</a:t>
            </a:r>
            <a:r>
              <a:rPr lang="en-US" altLang="en-US" sz="4400">
                <a:latin typeface="Berlin Sans FB Demi" pitchFamily="34" charset="0"/>
              </a:rPr>
              <a:t> </a:t>
            </a:r>
            <a:r>
              <a:rPr lang="en-US" altLang="en-US" sz="4400">
                <a:solidFill>
                  <a:srgbClr val="DE6D2A"/>
                </a:solidFill>
                <a:latin typeface="Berlin Sans FB Demi" pitchFamily="34" charset="0"/>
              </a:rPr>
              <a:t>PEP</a:t>
            </a:r>
            <a:r>
              <a:rPr lang="en-US" altLang="en-US" sz="4400">
                <a:latin typeface="Berlin Sans FB Demi" pitchFamily="34" charset="0"/>
              </a:rPr>
              <a:t> </a:t>
            </a:r>
            <a:r>
              <a:rPr lang="en-US" altLang="en-US" sz="4400">
                <a:solidFill>
                  <a:srgbClr val="00547D"/>
                </a:solidFill>
                <a:latin typeface="Berlin Sans FB Demi" pitchFamily="34" charset="0"/>
              </a:rPr>
              <a:t>Talks</a:t>
            </a: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0" y="709613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000"/>
              <a:t>Presenters: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638" y="1487488"/>
            <a:ext cx="1139825" cy="159543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638" y="3281363"/>
            <a:ext cx="1139825" cy="159543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6763" y="1487488"/>
            <a:ext cx="1139825" cy="159543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6763" y="3336925"/>
            <a:ext cx="1141412" cy="14843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3238" y="5048250"/>
            <a:ext cx="1165225" cy="16287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30" name="TextBox 2"/>
          <p:cNvSpPr txBox="1">
            <a:spLocks noChangeArrowheads="1"/>
          </p:cNvSpPr>
          <p:nvPr/>
        </p:nvSpPr>
        <p:spPr bwMode="auto">
          <a:xfrm>
            <a:off x="2057400" y="1487488"/>
            <a:ext cx="19700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i="1"/>
              <a:t>Dr. Teston</a:t>
            </a:r>
          </a:p>
          <a:p>
            <a:pPr eaLnBrk="1" hangingPunct="1"/>
            <a:r>
              <a:rPr lang="en-US" altLang="en-US" sz="2400"/>
              <a:t>QISS Director</a:t>
            </a:r>
          </a:p>
        </p:txBody>
      </p:sp>
      <p:sp>
        <p:nvSpPr>
          <p:cNvPr id="5131" name="TextBox 13"/>
          <p:cNvSpPr txBox="1">
            <a:spLocks noChangeArrowheads="1"/>
          </p:cNvSpPr>
          <p:nvPr/>
        </p:nvSpPr>
        <p:spPr bwMode="auto">
          <a:xfrm>
            <a:off x="2079625" y="3268663"/>
            <a:ext cx="24971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i="1"/>
              <a:t>Ms. Aricia	</a:t>
            </a:r>
          </a:p>
          <a:p>
            <a:pPr eaLnBrk="1" hangingPunct="1"/>
            <a:r>
              <a:rPr lang="en-US" altLang="en-US" sz="2400"/>
              <a:t>ELL Coordinator </a:t>
            </a:r>
          </a:p>
        </p:txBody>
      </p:sp>
      <p:sp>
        <p:nvSpPr>
          <p:cNvPr id="5132" name="TextBox 15"/>
          <p:cNvSpPr txBox="1">
            <a:spLocks noChangeArrowheads="1"/>
          </p:cNvSpPr>
          <p:nvPr/>
        </p:nvSpPr>
        <p:spPr bwMode="auto">
          <a:xfrm>
            <a:off x="5856288" y="1487488"/>
            <a:ext cx="3101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i="1"/>
              <a:t>Mr. Matthews</a:t>
            </a:r>
          </a:p>
          <a:p>
            <a:pPr eaLnBrk="1" hangingPunct="1"/>
            <a:r>
              <a:rPr lang="en-US" altLang="en-US" sz="2400"/>
              <a:t>School Development Coordinator</a:t>
            </a:r>
            <a:endParaRPr lang="en-US" altLang="en-US" sz="2400" i="1"/>
          </a:p>
        </p:txBody>
      </p:sp>
      <p:sp>
        <p:nvSpPr>
          <p:cNvPr id="5133" name="TextBox 16"/>
          <p:cNvSpPr txBox="1">
            <a:spLocks noChangeArrowheads="1"/>
          </p:cNvSpPr>
          <p:nvPr/>
        </p:nvSpPr>
        <p:spPr bwMode="auto">
          <a:xfrm>
            <a:off x="5856288" y="3281363"/>
            <a:ext cx="28146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i="1"/>
              <a:t>Ms. Kris</a:t>
            </a:r>
          </a:p>
          <a:p>
            <a:pPr eaLnBrk="1" hangingPunct="1"/>
            <a:r>
              <a:rPr lang="en-US" altLang="en-US" sz="2400"/>
              <a:t>US ELL Specialist</a:t>
            </a:r>
          </a:p>
        </p:txBody>
      </p:sp>
      <p:sp>
        <p:nvSpPr>
          <p:cNvPr id="5134" name="TextBox 17"/>
          <p:cNvSpPr txBox="1">
            <a:spLocks noChangeArrowheads="1"/>
          </p:cNvSpPr>
          <p:nvPr/>
        </p:nvSpPr>
        <p:spPr bwMode="auto">
          <a:xfrm>
            <a:off x="4368800" y="5048250"/>
            <a:ext cx="3287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i="1"/>
              <a:t>Ms. Julie</a:t>
            </a:r>
          </a:p>
          <a:p>
            <a:pPr eaLnBrk="1" hangingPunct="1"/>
            <a:r>
              <a:rPr lang="en-US" altLang="en-US" sz="2400"/>
              <a:t>ELL Specialist</a:t>
            </a:r>
          </a:p>
          <a:p>
            <a:pPr eaLnBrk="1" hangingPunct="1"/>
            <a:endParaRPr lang="en-US" altLang="en-US" sz="2400" b="1"/>
          </a:p>
        </p:txBody>
      </p:sp>
      <p:sp>
        <p:nvSpPr>
          <p:cNvPr id="2" name="PB"/>
          <p:cNvSpPr/>
          <p:nvPr/>
        </p:nvSpPr>
        <p:spPr>
          <a:xfrm>
            <a:off x="0" y="6705600"/>
            <a:ext cx="373063" cy="152400"/>
          </a:xfrm>
          <a:prstGeom prst="rect">
            <a:avLst/>
          </a:prstGeom>
          <a:solidFill>
            <a:srgbClr val="0026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5136" name="Picture 19" descr="http://qiss.org.cn/staffphoto/Kris_Emon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6763" y="3336925"/>
            <a:ext cx="113982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1" descr="http://qiss.org.cn/staffphoto/Aricia_Cox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2638" y="3268663"/>
            <a:ext cx="1139825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mtClean="0">
                <a:solidFill>
                  <a:schemeClr val="accent2"/>
                </a:solidFill>
                <a:latin typeface="Berlin Sans FB Demi" pitchFamily="34" charset="0"/>
              </a:rPr>
              <a:t>5. Read every day</a:t>
            </a:r>
            <a:endParaRPr lang="zh-CN" altLang="en-US" smtClean="0">
              <a:solidFill>
                <a:schemeClr val="accent2"/>
              </a:solidFill>
              <a:latin typeface="Berlin Sans FB Demi" pitchFamily="34" charset="0"/>
            </a:endParaRPr>
          </a:p>
        </p:txBody>
      </p:sp>
      <p:pic>
        <p:nvPicPr>
          <p:cNvPr id="27651" name="Picture 2" descr="http://4.bp.blogspot.com/-RYvd2UrGU1E/VcnpneGv-NI/AAAAAAAAaSQ/ViZFcaTMvoY/s1600/2015-08-11_142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38" y="3671888"/>
            <a:ext cx="5053012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952500" y="2693988"/>
            <a:ext cx="2859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ea typeface="宋体" pitchFamily="2" charset="-122"/>
              </a:rPr>
              <a:t>www.kidsa-z.com</a:t>
            </a:r>
            <a:endParaRPr lang="zh-CN" altLang="en-US" sz="2800" b="1">
              <a:solidFill>
                <a:srgbClr val="FF0000"/>
              </a:solidFill>
              <a:ea typeface="宋体" pitchFamily="2" charset="-122"/>
            </a:endParaRPr>
          </a:p>
        </p:txBody>
      </p:sp>
      <p:pic>
        <p:nvPicPr>
          <p:cNvPr id="27653" name="Picture 4" descr="book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6413" y="1565275"/>
            <a:ext cx="304800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Shape 11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" y="382588"/>
            <a:ext cx="7793038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mtClean="0">
                <a:solidFill>
                  <a:schemeClr val="accent2"/>
                </a:solidFill>
                <a:latin typeface="Berlin Sans FB Demi" pitchFamily="34" charset="0"/>
              </a:rPr>
              <a:t>6. Communicate with your children’s teachers</a:t>
            </a:r>
            <a:endParaRPr lang="zh-CN" altLang="en-US" smtClean="0">
              <a:solidFill>
                <a:schemeClr val="accent2"/>
              </a:solidFill>
              <a:latin typeface="Berlin Sans FB Demi" pitchFamily="34" charset="0"/>
            </a:endParaRPr>
          </a:p>
        </p:txBody>
      </p:sp>
      <p:pic>
        <p:nvPicPr>
          <p:cNvPr id="30723" name="Picture 4" descr="http://d33y93cfm0wb4z.cloudfront.net/kidspotnz/KD/talktoteacher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675" y="1785938"/>
            <a:ext cx="7339013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117"/>
          <p:cNvSpPr>
            <a:spLocks noGrp="1"/>
          </p:cNvSpPr>
          <p:nvPr>
            <p:ph type="title"/>
          </p:nvPr>
        </p:nvSpPr>
        <p:spPr>
          <a:xfrm>
            <a:off x="471488" y="1595438"/>
            <a:ext cx="8223250" cy="768350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en-US" sz="4000" smtClean="0">
                <a:solidFill>
                  <a:schemeClr val="accent2"/>
                </a:solidFill>
                <a:latin typeface="Berlin Sans FB Demi" pitchFamily="34" charset="0"/>
                <a:ea typeface="ＭＳ Ｐゴシック" pitchFamily="34" charset="-128"/>
              </a:rPr>
              <a:t>Literacy Tank Commitment </a:t>
            </a:r>
          </a:p>
        </p:txBody>
      </p:sp>
      <p:sp>
        <p:nvSpPr>
          <p:cNvPr id="31747" name="Shape 118"/>
          <p:cNvSpPr>
            <a:spLocks noGrp="1"/>
          </p:cNvSpPr>
          <p:nvPr>
            <p:ph type="body" idx="1"/>
          </p:nvPr>
        </p:nvSpPr>
        <p:spPr>
          <a:xfrm>
            <a:off x="471488" y="3130550"/>
            <a:ext cx="8223250" cy="2355850"/>
          </a:xfrm>
        </p:spPr>
        <p:txBody>
          <a:bodyPr/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en-US" sz="3000" smtClean="0">
                <a:ea typeface="ＭＳ Ｐゴシック" pitchFamily="34" charset="-128"/>
              </a:rPr>
              <a:t> 	</a:t>
            </a:r>
            <a:r>
              <a:rPr lang="en-US" altLang="en-US" sz="3200" smtClean="0">
                <a:ea typeface="ＭＳ Ｐゴシック" pitchFamily="34" charset="-128"/>
              </a:rPr>
              <a:t>To help students reach grade level proficiency in both reading and speaking English.</a:t>
            </a:r>
          </a:p>
        </p:txBody>
      </p:sp>
      <p:pic>
        <p:nvPicPr>
          <p:cNvPr id="31748" name="Shape 119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88" y="250825"/>
            <a:ext cx="13335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Image result for succ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7875" y="4557713"/>
            <a:ext cx="50704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>
          <a:xfrm>
            <a:off x="741363" y="1738313"/>
            <a:ext cx="7772400" cy="2387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  <a:ea typeface="ＭＳ Ｐゴシック" pitchFamily="34" charset="-128"/>
              </a:rPr>
              <a:t>Holiday Homework </a:t>
            </a:r>
          </a:p>
        </p:txBody>
      </p:sp>
      <p:pic>
        <p:nvPicPr>
          <p:cNvPr id="33795" name="Picture 4" descr="images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663" y="355600"/>
            <a:ext cx="4189412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701675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  <a:ea typeface="ＭＳ Ｐゴシック" pitchFamily="34" charset="-128"/>
              </a:rPr>
              <a:t>    Teacher Tips</a:t>
            </a:r>
          </a:p>
        </p:txBody>
      </p:sp>
      <p:pic>
        <p:nvPicPr>
          <p:cNvPr id="34819" name="Content Placeholder 4" descr="downl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73638" y="468313"/>
            <a:ext cx="3724275" cy="4972050"/>
          </a:xfrm>
        </p:spPr>
      </p:pic>
      <p:sp>
        <p:nvSpPr>
          <p:cNvPr id="348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295400"/>
            <a:ext cx="2949575" cy="4573588"/>
          </a:xfrm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Clean out and organize the backpack.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Look at your holiday schedule.  Plan what days your student will complete the homework. Write it down!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Ask your US student open their online grade account, Focus, and have them show you their grades.  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Talk with your child about missing  assignments. </a:t>
            </a:r>
          </a:p>
        </p:txBody>
      </p:sp>
      <p:pic>
        <p:nvPicPr>
          <p:cNvPr id="34821" name="Picture 5" descr="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275" y="48212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  <a:ea typeface="ＭＳ Ｐゴシック" pitchFamily="34" charset="-128"/>
              </a:rPr>
              <a:t>Improve Academic Skills</a:t>
            </a:r>
          </a:p>
        </p:txBody>
      </p:sp>
      <p:pic>
        <p:nvPicPr>
          <p:cNvPr id="35843" name="Picture 5" descr="images (3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2313" y="33274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  <a:ea typeface="ＭＳ Ｐゴシック" pitchFamily="34" charset="-128"/>
              </a:rPr>
              <a:t>Expect Your Child to READ</a:t>
            </a:r>
          </a:p>
        </p:txBody>
      </p:sp>
      <p:pic>
        <p:nvPicPr>
          <p:cNvPr id="36867" name="Content Placeholder 6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3175" y="228600"/>
            <a:ext cx="1520825" cy="1582738"/>
          </a:xfrm>
        </p:spPr>
      </p:pic>
      <p:sp>
        <p:nvSpPr>
          <p:cNvPr id="36868" name="TextBox 8"/>
          <p:cNvSpPr txBox="1">
            <a:spLocks noChangeArrowheads="1"/>
          </p:cNvSpPr>
          <p:nvPr/>
        </p:nvSpPr>
        <p:spPr bwMode="auto">
          <a:xfrm>
            <a:off x="381000" y="1812925"/>
            <a:ext cx="82137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/>
              <a:t>      Help your child to make time to read each day!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93725" y="2544763"/>
            <a:ext cx="336867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/>
              <a:t>Read What?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Anything!</a:t>
            </a:r>
            <a:r>
              <a:rPr lang="en-US" sz="2400" b="1" dirty="0"/>
              <a:t>  </a:t>
            </a:r>
            <a:r>
              <a:rPr lang="en-US" sz="2400" dirty="0"/>
              <a:t>As long as the book is one they can understand and is of interest to them.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b="1" dirty="0"/>
              <a:t>How long? </a:t>
            </a:r>
          </a:p>
          <a:p>
            <a:pPr eaLnBrk="1" hangingPunct="1">
              <a:defRPr/>
            </a:pPr>
            <a:r>
              <a:rPr lang="en-US" sz="2400" dirty="0"/>
              <a:t>20-30 minutes each day</a:t>
            </a:r>
          </a:p>
        </p:txBody>
      </p:sp>
      <p:pic>
        <p:nvPicPr>
          <p:cNvPr id="36870" name="Picture 10" descr="images (4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5263" y="4270375"/>
            <a:ext cx="23526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1" descr="download (2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4451350"/>
            <a:ext cx="14287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2" descr="images (6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1538" y="2492375"/>
            <a:ext cx="20955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b="1" dirty="0" smtClean="0">
                <a:ea typeface="ＭＳ Ｐゴシック" pitchFamily="34" charset="-128"/>
              </a:rPr>
              <a:t>                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  <a:ea typeface="ＭＳ Ｐゴシック" pitchFamily="34" charset="-128"/>
              </a:rPr>
              <a:t>Ideas for Lower School </a:t>
            </a:r>
            <a:b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  <a:ea typeface="ＭＳ Ｐゴシック" pitchFamily="34" charset="-128"/>
              </a:rPr>
            </a:b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  <a:ea typeface="ＭＳ Ｐゴシック" pitchFamily="34" charset="-128"/>
              </a:rPr>
              <a:t>                    Children </a:t>
            </a:r>
          </a:p>
        </p:txBody>
      </p:sp>
      <p:pic>
        <p:nvPicPr>
          <p:cNvPr id="37891" name="Content Placeholder 6" descr="imag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3700" y="0"/>
            <a:ext cx="2076450" cy="2200275"/>
          </a:xfrm>
        </p:spPr>
      </p:pic>
      <p:sp>
        <p:nvSpPr>
          <p:cNvPr id="37892" name="TextBox 8"/>
          <p:cNvSpPr txBox="1">
            <a:spLocks noChangeArrowheads="1"/>
          </p:cNvSpPr>
          <p:nvPr/>
        </p:nvSpPr>
        <p:spPr bwMode="auto">
          <a:xfrm>
            <a:off x="1020763" y="2316163"/>
            <a:ext cx="74977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en-US" altLang="en-US" sz="2400"/>
              <a:t> Have your child write in journal each day.</a:t>
            </a:r>
          </a:p>
          <a:p>
            <a:pPr eaLnBrk="1" hangingPunct="1">
              <a:buFont typeface="Wingdings" pitchFamily="2" charset="2"/>
              <a:buChar char="q"/>
            </a:pPr>
            <a:endParaRPr lang="en-US" altLang="en-US" sz="2400"/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 sz="2400"/>
              <a:t>Read to your child each day</a:t>
            </a:r>
          </a:p>
          <a:p>
            <a:pPr eaLnBrk="1" hangingPunct="1">
              <a:buFont typeface="Wingdings" pitchFamily="2" charset="2"/>
              <a:buChar char="q"/>
            </a:pPr>
            <a:endParaRPr lang="en-US" altLang="en-US" sz="2400"/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 sz="2400"/>
              <a:t>Read with your child.</a:t>
            </a:r>
          </a:p>
          <a:p>
            <a:pPr eaLnBrk="1" hangingPunct="1">
              <a:buFont typeface="Wingdings" pitchFamily="2" charset="2"/>
              <a:buChar char="q"/>
            </a:pPr>
            <a:endParaRPr lang="en-US" altLang="en-US" sz="2400"/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 sz="2400"/>
              <a:t> Talk about and show your children the math skills you use each day.</a:t>
            </a:r>
          </a:p>
          <a:p>
            <a:pPr eaLnBrk="1" hangingPunct="1">
              <a:buFont typeface="Wingdings" pitchFamily="2" charset="2"/>
              <a:buChar char="q"/>
            </a:pPr>
            <a:endParaRPr lang="en-US" altLang="en-US" sz="2400"/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 sz="2400"/>
              <a:t>Require your child to speak English as often as possible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  <a:ea typeface="ＭＳ Ｐゴシック" pitchFamily="34" charset="-128"/>
              </a:rPr>
              <a:t>             Ideas for Upper School </a:t>
            </a:r>
            <a:b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  <a:ea typeface="ＭＳ Ｐゴシック" pitchFamily="34" charset="-128"/>
              </a:rPr>
            </a:b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  <a:ea typeface="ＭＳ Ｐゴシック" pitchFamily="34" charset="-128"/>
              </a:rPr>
              <a:t>                       Students </a:t>
            </a:r>
          </a:p>
        </p:txBody>
      </p:sp>
      <p:pic>
        <p:nvPicPr>
          <p:cNvPr id="38915" name="Content Placeholder 9" descr="imag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2076450" cy="2200275"/>
          </a:xfrm>
        </p:spPr>
      </p:pic>
      <p:sp>
        <p:nvSpPr>
          <p:cNvPr id="38916" name="TextBox 10"/>
          <p:cNvSpPr txBox="1">
            <a:spLocks noChangeArrowheads="1"/>
          </p:cNvSpPr>
          <p:nvPr/>
        </p:nvSpPr>
        <p:spPr bwMode="auto">
          <a:xfrm>
            <a:off x="609600" y="1858963"/>
            <a:ext cx="7818438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en-US" altLang="en-US" sz="2800"/>
              <a:t> Make up missing assignments</a:t>
            </a:r>
          </a:p>
          <a:p>
            <a:pPr eaLnBrk="1" hangingPunct="1"/>
            <a:endParaRPr lang="en-US" altLang="en-US" sz="2800"/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 sz="2800"/>
              <a:t> Discuss current events with your child </a:t>
            </a:r>
          </a:p>
          <a:p>
            <a:pPr eaLnBrk="1" hangingPunct="1"/>
            <a:endParaRPr lang="en-US" altLang="en-US" sz="2800"/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 sz="2800"/>
              <a:t> Provide your child with reading materials in both</a:t>
            </a:r>
          </a:p>
          <a:p>
            <a:pPr eaLnBrk="1" hangingPunct="1"/>
            <a:r>
              <a:rPr lang="en-US" altLang="en-US" sz="2800"/>
              <a:t>     their native language and English </a:t>
            </a:r>
          </a:p>
          <a:p>
            <a:pPr eaLnBrk="1" hangingPunct="1"/>
            <a:endParaRPr lang="en-US" altLang="en-US" sz="2800"/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 sz="2800"/>
              <a:t> Schedule a special activity to do with your  child.</a:t>
            </a:r>
          </a:p>
          <a:p>
            <a:pPr eaLnBrk="1" hangingPunct="1"/>
            <a:r>
              <a:rPr lang="en-US" altLang="en-US" sz="2800"/>
              <a:t>     Preteens and teenagers are more likely to open</a:t>
            </a:r>
          </a:p>
          <a:p>
            <a:pPr eaLnBrk="1" hangingPunct="1"/>
            <a:r>
              <a:rPr lang="en-US" altLang="en-US" sz="2800"/>
              <a:t>     up and talk to parents during times like these.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144463"/>
            <a:ext cx="1116012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320800" y="144463"/>
            <a:ext cx="68707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400">
                <a:solidFill>
                  <a:srgbClr val="00547D"/>
                </a:solidFill>
                <a:latin typeface="Berlin Sans FB Demi" pitchFamily="34" charset="0"/>
                <a:ea typeface="宋体" pitchFamily="2" charset="-122"/>
              </a:rPr>
              <a:t>QISS</a:t>
            </a:r>
            <a:r>
              <a:rPr lang="en-US" altLang="zh-CN" sz="4400">
                <a:latin typeface="Berlin Sans FB Demi" pitchFamily="34" charset="0"/>
                <a:ea typeface="宋体" pitchFamily="2" charset="-122"/>
              </a:rPr>
              <a:t> </a:t>
            </a:r>
            <a:r>
              <a:rPr lang="en-US" altLang="zh-CN" sz="4400">
                <a:solidFill>
                  <a:srgbClr val="DE6D2A"/>
                </a:solidFill>
                <a:latin typeface="Berlin Sans FB Demi" pitchFamily="34" charset="0"/>
                <a:ea typeface="宋体" pitchFamily="2" charset="-122"/>
              </a:rPr>
              <a:t>PEP</a:t>
            </a:r>
            <a:r>
              <a:rPr lang="en-US" altLang="zh-CN" sz="4400">
                <a:latin typeface="Berlin Sans FB Demi" pitchFamily="34" charset="0"/>
                <a:ea typeface="宋体" pitchFamily="2" charset="-122"/>
              </a:rPr>
              <a:t> </a:t>
            </a:r>
            <a:r>
              <a:rPr lang="en-US" altLang="zh-CN" sz="4400">
                <a:solidFill>
                  <a:srgbClr val="00547D"/>
                </a:solidFill>
                <a:latin typeface="Berlin Sans FB Demi" pitchFamily="34" charset="0"/>
                <a:ea typeface="宋体" pitchFamily="2" charset="-122"/>
              </a:rPr>
              <a:t>Talks</a:t>
            </a:r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1422400" y="55133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tabLst>
                <a:tab pos="549275" algn="l"/>
              </a:tabLst>
            </a:pPr>
            <a:r>
              <a:rPr lang="en-US" altLang="en-US" sz="1200">
                <a:solidFill>
                  <a:srgbClr val="00547D"/>
                </a:solidFill>
                <a:latin typeface="Georgia" pitchFamily="18" charset="0"/>
              </a:rPr>
              <a:t> </a:t>
            </a:r>
            <a:endParaRPr lang="en-US" altLang="en-US" sz="800">
              <a:latin typeface="Arial" charset="0"/>
            </a:endParaRPr>
          </a:p>
          <a:p>
            <a:pPr eaLnBrk="1" hangingPunct="1">
              <a:tabLst>
                <a:tab pos="549275" algn="l"/>
              </a:tabLst>
            </a:pPr>
            <a:r>
              <a:rPr lang="en-US" altLang="en-US" sz="1200">
                <a:solidFill>
                  <a:srgbClr val="00547D"/>
                </a:solidFill>
                <a:latin typeface="Georgia" pitchFamily="18" charset="0"/>
              </a:rPr>
              <a:t> </a:t>
            </a:r>
            <a:endParaRPr lang="en-US" altLang="en-US" sz="800">
              <a:latin typeface="Arial" charset="0"/>
            </a:endParaRPr>
          </a:p>
          <a:p>
            <a:pPr eaLnBrk="1" hangingPunct="1">
              <a:tabLst>
                <a:tab pos="549275" algn="l"/>
              </a:tabLst>
            </a:pPr>
            <a:r>
              <a:rPr lang="en-US" altLang="en-US" sz="1200">
                <a:solidFill>
                  <a:srgbClr val="00547D"/>
                </a:solidFill>
                <a:latin typeface="Georgia" pitchFamily="18" charset="0"/>
              </a:rPr>
              <a:t> </a:t>
            </a:r>
            <a:endParaRPr lang="en-US" altLang="en-US" sz="800">
              <a:latin typeface="Arial" charset="0"/>
            </a:endParaRPr>
          </a:p>
          <a:p>
            <a:pPr eaLnBrk="1" hangingPunct="1">
              <a:tabLst>
                <a:tab pos="549275" algn="l"/>
              </a:tabLst>
            </a:pPr>
            <a:r>
              <a:rPr lang="en-US" altLang="en-US" sz="1200">
                <a:solidFill>
                  <a:srgbClr val="00547D"/>
                </a:solidFill>
                <a:latin typeface="Georgia" pitchFamily="18" charset="0"/>
              </a:rPr>
              <a:t> </a:t>
            </a:r>
            <a:endParaRPr lang="en-US" altLang="en-US" sz="800">
              <a:latin typeface="Arial" charset="0"/>
            </a:endParaRPr>
          </a:p>
          <a:p>
            <a:pPr eaLnBrk="1" hangingPunct="1">
              <a:tabLst>
                <a:tab pos="549275" algn="l"/>
              </a:tabLst>
            </a:pPr>
            <a:endParaRPr lang="en-US" altLang="en-US">
              <a:latin typeface="Arial" charset="0"/>
            </a:endParaRPr>
          </a:p>
        </p:txBody>
      </p:sp>
      <p:sp>
        <p:nvSpPr>
          <p:cNvPr id="2" name="PB"/>
          <p:cNvSpPr/>
          <p:nvPr/>
        </p:nvSpPr>
        <p:spPr>
          <a:xfrm>
            <a:off x="0" y="6705600"/>
            <a:ext cx="560388" cy="152400"/>
          </a:xfrm>
          <a:prstGeom prst="rect">
            <a:avLst/>
          </a:prstGeom>
          <a:solidFill>
            <a:srgbClr val="0026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150" name="Title 5"/>
          <p:cNvSpPr>
            <a:spLocks noGrp="1"/>
          </p:cNvSpPr>
          <p:nvPr>
            <p:ph type="title"/>
          </p:nvPr>
        </p:nvSpPr>
        <p:spPr>
          <a:xfrm>
            <a:off x="803275" y="1439863"/>
            <a:ext cx="7886700" cy="4438650"/>
          </a:xfrm>
        </p:spPr>
        <p:txBody>
          <a:bodyPr rtlCol="0">
            <a:normAutofit/>
          </a:bodyPr>
          <a:lstStyle/>
          <a:p>
            <a:pPr marL="742950" indent="-74295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</a:rPr>
              <a:t>                         Topics</a:t>
            </a:r>
            <a:b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</a:rPr>
            </a:br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</a:rPr>
              <a:t>1. Overview of QISS Literacy Tank</a:t>
            </a:r>
            <a:b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</a:rPr>
            </a:br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</a:rPr>
              <a:t>2. How we support students</a:t>
            </a:r>
            <a:b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</a:rPr>
            </a:br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</a:rPr>
              <a:t>3. How to support students at home</a:t>
            </a:r>
            <a:b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</a:rPr>
            </a:br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</a:rPr>
              <a:t>4. How to avoid “The Holiday Slide”</a:t>
            </a:r>
            <a:endParaRPr lang="zh-CN" altLang="en-US" sz="3200" b="1" dirty="0" smtClean="0">
              <a:solidFill>
                <a:schemeClr val="accent1">
                  <a:lumMod val="50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6151" name="Picture 7" descr="international read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5138" y="306388"/>
            <a:ext cx="30575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2"/>
          <p:cNvSpPr>
            <a:spLocks noChangeArrowheads="1"/>
          </p:cNvSpPr>
          <p:nvPr/>
        </p:nvSpPr>
        <p:spPr bwMode="auto">
          <a:xfrm>
            <a:off x="4452938" y="3244850"/>
            <a:ext cx="238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 </a:t>
            </a:r>
          </a:p>
        </p:txBody>
      </p:sp>
      <p:sp>
        <p:nvSpPr>
          <p:cNvPr id="6153" name="Rectangle 3"/>
          <p:cNvSpPr>
            <a:spLocks noChangeArrowheads="1"/>
          </p:cNvSpPr>
          <p:nvPr/>
        </p:nvSpPr>
        <p:spPr bwMode="auto">
          <a:xfrm>
            <a:off x="4452938" y="3244850"/>
            <a:ext cx="238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  <a:ea typeface="ＭＳ Ｐゴシック" pitchFamily="34" charset="-128"/>
              </a:rPr>
              <a:t>Give your children time to relax and have fun! </a:t>
            </a:r>
          </a:p>
        </p:txBody>
      </p:sp>
      <p:pic>
        <p:nvPicPr>
          <p:cNvPr id="39939" name="Content Placeholder 3" descr="images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4325" y="2317750"/>
            <a:ext cx="2743200" cy="1666875"/>
          </a:xfrm>
        </p:spPr>
      </p:pic>
      <p:pic>
        <p:nvPicPr>
          <p:cNvPr id="39940" name="Picture 4" descr="images (9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5613" y="1998663"/>
            <a:ext cx="29622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images (10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0238" y="4138613"/>
            <a:ext cx="3028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images (8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613" y="455612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28650" y="604838"/>
            <a:ext cx="7886700" cy="16478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4000" b="1" smtClean="0">
                <a:solidFill>
                  <a:srgbClr val="002060"/>
                </a:solidFill>
                <a:latin typeface="Berlin Sans FB Demi" panose="020E0802020502020306" pitchFamily="34" charset="0"/>
                <a:ea typeface="ＭＳ Ｐゴシック" panose="020B0600070205080204" pitchFamily="34" charset="-128"/>
              </a:rPr>
              <a:t>Thank you for working with us to help develop your child’s English language and reading skills!</a:t>
            </a:r>
          </a:p>
        </p:txBody>
      </p:sp>
      <p:pic>
        <p:nvPicPr>
          <p:cNvPr id="40963" name="Picture 5" descr="Image result for a family that reads toget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24257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7" descr="Image result for a family that reads togeth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0338" y="2425700"/>
            <a:ext cx="3389312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0113" y="4694238"/>
            <a:ext cx="3600450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28650" y="287338"/>
            <a:ext cx="7886700" cy="100965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rgbClr val="00547D"/>
                </a:solidFill>
                <a:latin typeface="Berlin Sans FB Demi" panose="020E0802020502020306" pitchFamily="34" charset="0"/>
                <a:ea typeface="ＭＳ Ｐゴシック" panose="020B0600070205080204" pitchFamily="34" charset="-128"/>
              </a:rPr>
              <a:t>       </a:t>
            </a:r>
            <a:br>
              <a:rPr lang="en-US" altLang="en-US" smtClean="0">
                <a:solidFill>
                  <a:srgbClr val="00547D"/>
                </a:solidFill>
                <a:latin typeface="Berlin Sans FB Demi" panose="020E0802020502020306" pitchFamily="34" charset="0"/>
                <a:ea typeface="ＭＳ Ｐゴシック" panose="020B0600070205080204" pitchFamily="34" charset="-128"/>
              </a:rPr>
            </a:br>
            <a:r>
              <a:rPr lang="en-US" altLang="en-US" smtClean="0">
                <a:solidFill>
                  <a:srgbClr val="00547D"/>
                </a:solidFill>
                <a:latin typeface="Berlin Sans FB Demi" panose="020E0802020502020306" pitchFamily="34" charset="0"/>
                <a:ea typeface="ＭＳ Ｐゴシック" panose="020B0600070205080204" pitchFamily="34" charset="-128"/>
              </a:rPr>
              <a:t>What is Literacy Tank? </a:t>
            </a:r>
            <a:br>
              <a:rPr lang="en-US" altLang="en-US" smtClean="0">
                <a:solidFill>
                  <a:srgbClr val="00547D"/>
                </a:solidFill>
                <a:latin typeface="Berlin Sans FB Demi" panose="020E0802020502020306" pitchFamily="34" charset="0"/>
                <a:ea typeface="ＭＳ Ｐゴシック" panose="020B0600070205080204" pitchFamily="34" charset="-128"/>
              </a:rPr>
            </a:br>
            <a:r>
              <a:rPr lang="en-US" altLang="en-US" smtClean="0">
                <a:latin typeface="Berlin Sans FB Demi" panose="020E0802020502020306" pitchFamily="34" charset="0"/>
                <a:ea typeface="ＭＳ Ｐゴシック" panose="020B0600070205080204" pitchFamily="34" charset="-128"/>
              </a:rPr>
              <a:t>Overview of the Program</a:t>
            </a:r>
            <a:r>
              <a:rPr lang="en-US" altLang="en-US" smtClean="0">
                <a:solidFill>
                  <a:srgbClr val="0070C0"/>
                </a:solidFill>
                <a:latin typeface="Berlin Sans FB Demi" panose="020E0802020502020306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mtClean="0">
                <a:solidFill>
                  <a:srgbClr val="0070C0"/>
                </a:solidFill>
                <a:latin typeface="Berlin Sans FB Demi" panose="020E0802020502020306" pitchFamily="34" charset="0"/>
                <a:ea typeface="ＭＳ Ｐゴシック" panose="020B0600070205080204" pitchFamily="34" charset="-128"/>
              </a:rPr>
            </a:b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28650" y="1309688"/>
            <a:ext cx="7886700" cy="486727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endParaRPr lang="en-US" altLang="en-US" sz="3200" b="1" dirty="0" smtClean="0">
              <a:solidFill>
                <a:srgbClr val="0070C0"/>
              </a:solidFill>
              <a:latin typeface="Berlin Sans FB Demi" pitchFamily="34" charset="0"/>
              <a:ea typeface="ＭＳ Ｐゴシック" pitchFamily="34" charset="-128"/>
            </a:endParaRP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endParaRPr lang="en-US" altLang="en-US" sz="3200" b="1" dirty="0" smtClean="0">
              <a:solidFill>
                <a:srgbClr val="0070C0"/>
              </a:solidFill>
              <a:latin typeface="Berlin Sans FB Demi" pitchFamily="34" charset="0"/>
              <a:ea typeface="ＭＳ Ｐゴシック" pitchFamily="34" charset="-128"/>
            </a:endParaRP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endParaRPr lang="en-US" altLang="en-US" sz="3200" b="1" dirty="0" smtClean="0">
              <a:solidFill>
                <a:srgbClr val="0070C0"/>
              </a:solidFill>
              <a:latin typeface="Berlin Sans FB Demi" pitchFamily="34" charset="0"/>
              <a:ea typeface="ＭＳ Ｐゴシック" pitchFamily="34" charset="-128"/>
            </a:endParaRP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endParaRPr lang="en-US" altLang="en-US" sz="3200" b="1" dirty="0" smtClean="0">
              <a:solidFill>
                <a:srgbClr val="0070C0"/>
              </a:solidFill>
              <a:latin typeface="Berlin Sans FB Demi" pitchFamily="34" charset="0"/>
              <a:ea typeface="ＭＳ Ｐゴシック" pitchFamily="34" charset="-128"/>
            </a:endParaRP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endParaRPr lang="en-US" altLang="en-US" sz="3200" b="1" dirty="0" smtClean="0">
              <a:solidFill>
                <a:srgbClr val="0070C0"/>
              </a:solidFill>
              <a:latin typeface="Berlin Sans FB Demi" pitchFamily="34" charset="0"/>
              <a:ea typeface="ＭＳ Ｐゴシック" pitchFamily="34" charset="-128"/>
            </a:endParaRP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altLang="en-US" sz="4000" b="1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  <a:ea typeface="ＭＳ Ｐゴシック" pitchFamily="34" charset="-128"/>
              </a:rPr>
              <a:t>Lower School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altLang="en-US" sz="4000" b="1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  <a:ea typeface="ＭＳ Ｐゴシック" pitchFamily="34" charset="-128"/>
              </a:rPr>
              <a:t>Upper School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altLang="en-US" sz="4000" b="1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  <a:ea typeface="ＭＳ Ｐゴシック" pitchFamily="34" charset="-128"/>
              </a:rPr>
              <a:t>Learning Resource Center </a:t>
            </a:r>
            <a:r>
              <a:rPr lang="en-US" altLang="en-US" sz="3200" b="1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  <a:ea typeface="ＭＳ Ｐゴシック" pitchFamily="34" charset="-128"/>
              </a:rPr>
              <a:t>(LRC)</a:t>
            </a:r>
          </a:p>
        </p:txBody>
      </p:sp>
      <p:pic>
        <p:nvPicPr>
          <p:cNvPr id="7172" name="Picture 7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6663" y="1385888"/>
            <a:ext cx="40068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hape 74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8" y="2987675"/>
            <a:ext cx="343852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Shape 77"/>
          <p:cNvSpPr>
            <a:spLocks noGrp="1"/>
          </p:cNvSpPr>
          <p:nvPr>
            <p:ph type="title"/>
          </p:nvPr>
        </p:nvSpPr>
        <p:spPr>
          <a:xfrm>
            <a:off x="471488" y="1092200"/>
            <a:ext cx="8223250" cy="768350"/>
          </a:xfrm>
        </p:spPr>
        <p:txBody>
          <a:bodyPr rtlCol="0">
            <a:normAutofit fontScale="90000"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mtClean="0">
                <a:ea typeface="ＭＳ Ｐゴシック" panose="020B0600070205080204" pitchFamily="34" charset="-128"/>
              </a:rPr>
              <a:t>                                </a:t>
            </a:r>
          </a:p>
        </p:txBody>
      </p:sp>
      <p:sp>
        <p:nvSpPr>
          <p:cNvPr id="8196" name="Shape 75"/>
          <p:cNvSpPr>
            <a:spLocks noGrp="1"/>
          </p:cNvSpPr>
          <p:nvPr>
            <p:ph type="body" idx="1"/>
          </p:nvPr>
        </p:nvSpPr>
        <p:spPr>
          <a:xfrm>
            <a:off x="438150" y="4984750"/>
            <a:ext cx="8221663" cy="1757363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mtClean="0">
                <a:ea typeface="ＭＳ Ｐゴシック" pitchFamily="34" charset="-128"/>
              </a:rPr>
              <a:t>The</a:t>
            </a:r>
            <a:r>
              <a:rPr lang="en-US" altLang="en-US" i="1" smtClean="0">
                <a:ea typeface="ＭＳ Ｐゴシック" pitchFamily="34" charset="-128"/>
              </a:rPr>
              <a:t> </a:t>
            </a:r>
            <a:r>
              <a:rPr lang="en-US" altLang="en-US" i="1" u="sng" smtClean="0">
                <a:ea typeface="ＭＳ Ｐゴシック" pitchFamily="34" charset="-128"/>
              </a:rPr>
              <a:t>Literacy Tank</a:t>
            </a:r>
            <a:r>
              <a:rPr lang="en-US" altLang="en-US" i="1" smtClean="0">
                <a:ea typeface="ＭＳ Ｐゴシック" pitchFamily="34" charset="-128"/>
              </a:rPr>
              <a:t>’s</a:t>
            </a:r>
            <a:r>
              <a:rPr lang="en-US" altLang="en-US" smtClean="0">
                <a:ea typeface="ＭＳ Ｐゴシック" pitchFamily="34" charset="-128"/>
              </a:rPr>
              <a:t> mission is to develop </a:t>
            </a:r>
            <a:r>
              <a:rPr lang="en-US" altLang="en-US" b="1" smtClean="0">
                <a:ea typeface="ＭＳ Ｐゴシック" pitchFamily="34" charset="-128"/>
              </a:rPr>
              <a:t>independent</a:t>
            </a:r>
            <a:r>
              <a:rPr lang="en-US" altLang="en-US" smtClean="0">
                <a:ea typeface="ＭＳ Ｐゴシック" pitchFamily="34" charset="-128"/>
              </a:rPr>
              <a:t>, </a:t>
            </a:r>
            <a:r>
              <a:rPr lang="en-US" altLang="en-US" b="1" smtClean="0">
                <a:ea typeface="ＭＳ Ｐゴシック" pitchFamily="34" charset="-128"/>
              </a:rPr>
              <a:t>motivated</a:t>
            </a:r>
            <a:r>
              <a:rPr lang="en-US" altLang="en-US" smtClean="0">
                <a:ea typeface="ＭＳ Ｐゴシック" pitchFamily="34" charset="-128"/>
              </a:rPr>
              <a:t>, and </a:t>
            </a:r>
            <a:r>
              <a:rPr lang="en-US" altLang="en-US" b="1" smtClean="0">
                <a:ea typeface="ＭＳ Ｐゴシック" pitchFamily="34" charset="-128"/>
              </a:rPr>
              <a:t>confident </a:t>
            </a:r>
            <a:r>
              <a:rPr lang="en-US" altLang="en-US" smtClean="0">
                <a:ea typeface="ＭＳ Ｐゴシック" pitchFamily="34" charset="-128"/>
              </a:rPr>
              <a:t>students who will experience improved literacy and English skills which will enrich learning in all content areas.</a:t>
            </a:r>
          </a:p>
        </p:txBody>
      </p:sp>
      <p:pic>
        <p:nvPicPr>
          <p:cNvPr id="8197" name="Shape 76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4350" y="428625"/>
            <a:ext cx="55276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Shape 78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3613" y="2776538"/>
            <a:ext cx="30289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Shape 79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9550" y="27765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392113" y="0"/>
            <a:ext cx="87518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000">
                <a:solidFill>
                  <a:srgbClr val="00547D"/>
                </a:solidFill>
                <a:latin typeface="Berlin Sans FB Demi" pitchFamily="34" charset="0"/>
              </a:rPr>
              <a:t>Lower School Literacy Tank</a:t>
            </a: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1422400" y="55133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tabLst>
                <a:tab pos="549275" algn="l"/>
              </a:tabLst>
            </a:pPr>
            <a:r>
              <a:rPr lang="en-US" altLang="en-US" sz="1200">
                <a:solidFill>
                  <a:srgbClr val="00547D"/>
                </a:solidFill>
                <a:latin typeface="Georgia" pitchFamily="18" charset="0"/>
              </a:rPr>
              <a:t> </a:t>
            </a:r>
            <a:endParaRPr lang="en-US" altLang="en-US" sz="800">
              <a:latin typeface="Arial" charset="0"/>
            </a:endParaRPr>
          </a:p>
          <a:p>
            <a:pPr eaLnBrk="1" hangingPunct="1">
              <a:tabLst>
                <a:tab pos="549275" algn="l"/>
              </a:tabLst>
            </a:pPr>
            <a:r>
              <a:rPr lang="en-US" altLang="en-US" sz="1200">
                <a:solidFill>
                  <a:srgbClr val="00547D"/>
                </a:solidFill>
                <a:latin typeface="Georgia" pitchFamily="18" charset="0"/>
              </a:rPr>
              <a:t> </a:t>
            </a:r>
            <a:endParaRPr lang="en-US" altLang="en-US" sz="800">
              <a:latin typeface="Arial" charset="0"/>
            </a:endParaRPr>
          </a:p>
          <a:p>
            <a:pPr eaLnBrk="1" hangingPunct="1">
              <a:tabLst>
                <a:tab pos="549275" algn="l"/>
              </a:tabLst>
            </a:pPr>
            <a:r>
              <a:rPr lang="en-US" altLang="en-US" sz="1200">
                <a:solidFill>
                  <a:srgbClr val="00547D"/>
                </a:solidFill>
                <a:latin typeface="Georgia" pitchFamily="18" charset="0"/>
              </a:rPr>
              <a:t> </a:t>
            </a:r>
            <a:endParaRPr lang="en-US" altLang="en-US" sz="800">
              <a:latin typeface="Arial" charset="0"/>
            </a:endParaRPr>
          </a:p>
          <a:p>
            <a:pPr eaLnBrk="1" hangingPunct="1">
              <a:tabLst>
                <a:tab pos="549275" algn="l"/>
              </a:tabLst>
            </a:pPr>
            <a:r>
              <a:rPr lang="en-US" altLang="en-US" sz="1200">
                <a:solidFill>
                  <a:srgbClr val="00547D"/>
                </a:solidFill>
                <a:latin typeface="Georgia" pitchFamily="18" charset="0"/>
              </a:rPr>
              <a:t> </a:t>
            </a:r>
            <a:endParaRPr lang="en-US" altLang="en-US" sz="800">
              <a:latin typeface="Arial" charset="0"/>
            </a:endParaRPr>
          </a:p>
          <a:p>
            <a:pPr eaLnBrk="1" hangingPunct="1">
              <a:tabLst>
                <a:tab pos="549275" algn="l"/>
              </a:tabLst>
            </a:pPr>
            <a:endParaRPr lang="en-US" altLang="en-US">
              <a:latin typeface="Arial" charset="0"/>
            </a:endParaRPr>
          </a:p>
        </p:txBody>
      </p:sp>
      <p:sp>
        <p:nvSpPr>
          <p:cNvPr id="2" name="PB"/>
          <p:cNvSpPr/>
          <p:nvPr/>
        </p:nvSpPr>
        <p:spPr>
          <a:xfrm>
            <a:off x="0" y="6705600"/>
            <a:ext cx="560388" cy="152400"/>
          </a:xfrm>
          <a:prstGeom prst="rect">
            <a:avLst/>
          </a:prstGeom>
          <a:solidFill>
            <a:srgbClr val="0026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0" y="674688"/>
            <a:ext cx="8632825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buFont typeface="Arial" charset="0"/>
              <a:buChar char="•"/>
            </a:pPr>
            <a:endParaRPr lang="en-US" altLang="en-US" sz="3600">
              <a:ea typeface="宋体" pitchFamily="2" charset="-122"/>
            </a:endParaRPr>
          </a:p>
          <a:p>
            <a:pPr algn="ctr" eaLnBrk="1" hangingPunct="1">
              <a:buFont typeface="Arial" charset="0"/>
              <a:buChar char="•"/>
            </a:pPr>
            <a:endParaRPr lang="en-US" altLang="en-US" sz="3600">
              <a:ea typeface="宋体" pitchFamily="2" charset="-122"/>
            </a:endParaRPr>
          </a:p>
          <a:p>
            <a:pPr algn="ctr" eaLnBrk="1" hangingPunct="1">
              <a:buFont typeface="Arial" charset="0"/>
              <a:buChar char="•"/>
            </a:pPr>
            <a:endParaRPr lang="en-US" altLang="en-US" sz="3600">
              <a:ea typeface="宋体" pitchFamily="2" charset="-122"/>
            </a:endParaRPr>
          </a:p>
          <a:p>
            <a:pPr algn="ctr" eaLnBrk="1" hangingPunct="1">
              <a:buFont typeface="Arial" charset="0"/>
              <a:buChar char="•"/>
            </a:pPr>
            <a:endParaRPr lang="en-US" altLang="en-US" sz="3600">
              <a:ea typeface="宋体" pitchFamily="2" charset="-122"/>
            </a:endParaRPr>
          </a:p>
          <a:p>
            <a:pPr algn="ctr" eaLnBrk="1" hangingPunct="1">
              <a:buFont typeface="Arial" charset="0"/>
              <a:buChar char="•"/>
            </a:pPr>
            <a:endParaRPr lang="en-US" altLang="en-US" sz="3600">
              <a:ea typeface="宋体" pitchFamily="2" charset="-122"/>
            </a:endParaRPr>
          </a:p>
          <a:p>
            <a:pPr algn="ctr" eaLnBrk="1" hangingPunct="1">
              <a:buFont typeface="Arial" charset="0"/>
              <a:buChar char="•"/>
            </a:pPr>
            <a:r>
              <a:rPr lang="en-US" altLang="en-US" sz="3200">
                <a:ea typeface="宋体" pitchFamily="2" charset="-122"/>
              </a:rPr>
              <a:t>Literacy Tank class is during each grade’s literacy block.</a:t>
            </a:r>
          </a:p>
          <a:p>
            <a:pPr algn="ctr" eaLnBrk="1" hangingPunct="1">
              <a:buFont typeface="Arial" charset="0"/>
              <a:buChar char="•"/>
            </a:pPr>
            <a:r>
              <a:rPr lang="en-US" altLang="en-US" sz="3200">
                <a:ea typeface="宋体" pitchFamily="2" charset="-122"/>
              </a:rPr>
              <a:t>I meet with the groups for 40 minutes everyday.</a:t>
            </a:r>
          </a:p>
          <a:p>
            <a:pPr algn="ctr" eaLnBrk="1" hangingPunct="1">
              <a:buFont typeface="Arial" charset="0"/>
              <a:buChar char="•"/>
            </a:pPr>
            <a:r>
              <a:rPr lang="en-US" altLang="en-US" sz="3200">
                <a:ea typeface="宋体" pitchFamily="2" charset="-122"/>
              </a:rPr>
              <a:t>Students are grouped according to grade level, reading level, and English proficiency.</a:t>
            </a:r>
          </a:p>
          <a:p>
            <a:pPr algn="ctr" eaLnBrk="1" hangingPunct="1">
              <a:buFont typeface="Arial" charset="0"/>
              <a:buChar char="•"/>
            </a:pPr>
            <a:r>
              <a:rPr lang="en-US" altLang="en-US" sz="3600">
                <a:ea typeface="宋体" pitchFamily="2" charset="-122"/>
              </a:rPr>
              <a:t>Groups are limited to 6 students.</a:t>
            </a:r>
          </a:p>
          <a:p>
            <a:pPr algn="ctr" eaLnBrk="1" hangingPunct="1">
              <a:buFont typeface="Arial" charset="0"/>
              <a:buChar char="•"/>
            </a:pPr>
            <a:endParaRPr lang="en-US" altLang="en-US">
              <a:ea typeface="宋体" pitchFamily="2" charset="-122"/>
            </a:endParaRPr>
          </a:p>
        </p:txBody>
      </p:sp>
      <p:pic>
        <p:nvPicPr>
          <p:cNvPr id="10246" name="Picture 6" descr="E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388" y="931863"/>
            <a:ext cx="419735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  <a:ea typeface="ＭＳ Ｐゴシック" pitchFamily="34" charset="-128"/>
              </a:rPr>
              <a:t>Reading</a:t>
            </a:r>
          </a:p>
        </p:txBody>
      </p:sp>
      <p:pic>
        <p:nvPicPr>
          <p:cNvPr id="11267" name="Picture 2" descr="C:\Users\qiss\Desktop\2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250" y="1470025"/>
            <a:ext cx="4351338" cy="4351338"/>
          </a:xfrm>
          <a:noFill/>
        </p:spPr>
      </p:pic>
      <p:pic>
        <p:nvPicPr>
          <p:cNvPr id="11268" name="Picture 3" descr="56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6950" y="1470025"/>
            <a:ext cx="404336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08038" y="434975"/>
            <a:ext cx="7886700" cy="1325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  <a:ea typeface="ＭＳ Ｐゴシック" pitchFamily="34" charset="-128"/>
              </a:rPr>
              <a:t>Writing</a:t>
            </a:r>
          </a:p>
        </p:txBody>
      </p:sp>
      <p:pic>
        <p:nvPicPr>
          <p:cNvPr id="12291" name="Picture 2" descr="C:\Users\qiss\Desktop\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58938" y="1825625"/>
            <a:ext cx="5826125" cy="4351338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  <a:ea typeface="ＭＳ Ｐゴシック" pitchFamily="34" charset="-128"/>
              </a:rPr>
              <a:t/>
            </a:r>
            <a:b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  <a:ea typeface="ＭＳ Ｐゴシック" pitchFamily="34" charset="-128"/>
              </a:rPr>
            </a:b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  <a:ea typeface="ＭＳ Ｐゴシック" pitchFamily="34" charset="-128"/>
              </a:rPr>
              <a:t>Vocabulary Development</a:t>
            </a:r>
          </a:p>
        </p:txBody>
      </p:sp>
      <p:pic>
        <p:nvPicPr>
          <p:cNvPr id="13315" name="Picture 2" descr="C:\Users\qiss\Desktop\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32025" y="2344738"/>
            <a:ext cx="4351338" cy="4351337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2449</TotalTime>
  <Words>533</Words>
  <Application>Microsoft Office PowerPoint</Application>
  <PresentationFormat>On-screen Show (4:3)</PresentationFormat>
  <Paragraphs>125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Calibri</vt:lpstr>
      <vt:lpstr>ＭＳ Ｐゴシック</vt:lpstr>
      <vt:lpstr>Arial</vt:lpstr>
      <vt:lpstr>Calibri Light</vt:lpstr>
      <vt:lpstr>Berlin Sans FB Demi</vt:lpstr>
      <vt:lpstr>Eras Bold ITC</vt:lpstr>
      <vt:lpstr>宋体</vt:lpstr>
      <vt:lpstr>Georgia</vt:lpstr>
      <vt:lpstr>Wingdings</vt:lpstr>
      <vt:lpstr>Office Theme</vt:lpstr>
      <vt:lpstr>Slide 1</vt:lpstr>
      <vt:lpstr>Slide 2</vt:lpstr>
      <vt:lpstr>                         Topics 1. Overview of QISS Literacy Tank 2. How we support students 3. How to support students at home 4. How to avoid “The Holiday Slide”</vt:lpstr>
      <vt:lpstr>        What is Literacy Tank?  Overview of the Program </vt:lpstr>
      <vt:lpstr>                                </vt:lpstr>
      <vt:lpstr>Slide 6</vt:lpstr>
      <vt:lpstr>Reading</vt:lpstr>
      <vt:lpstr>Writing</vt:lpstr>
      <vt:lpstr> Vocabulary Development</vt:lpstr>
      <vt:lpstr>Speaking</vt:lpstr>
      <vt:lpstr>Reading and Working Together</vt:lpstr>
      <vt:lpstr>Slide 12</vt:lpstr>
      <vt:lpstr>My child can speak English.  Why do they need literacy support?  </vt:lpstr>
      <vt:lpstr>  What do the students do during class?  </vt:lpstr>
      <vt:lpstr>How to support your children at home?</vt:lpstr>
      <vt:lpstr>What can parents do to support English development? </vt:lpstr>
      <vt:lpstr>1. Develop a reading culture</vt:lpstr>
      <vt:lpstr>2. Learn English together</vt:lpstr>
      <vt:lpstr>4. Hire a tutor if necessary</vt:lpstr>
      <vt:lpstr>5. Read every day</vt:lpstr>
      <vt:lpstr>Slide 21</vt:lpstr>
      <vt:lpstr>6. Communicate with your children’s teachers</vt:lpstr>
      <vt:lpstr>Literacy Tank Commitment </vt:lpstr>
      <vt:lpstr>Holiday Homework </vt:lpstr>
      <vt:lpstr>    Teacher Tips</vt:lpstr>
      <vt:lpstr>Improve Academic Skills</vt:lpstr>
      <vt:lpstr>Expect Your Child to READ</vt:lpstr>
      <vt:lpstr>                Ideas for Lower School                      Children </vt:lpstr>
      <vt:lpstr>             Ideas for Upper School                         Students </vt:lpstr>
      <vt:lpstr>Give your children time to relax and have fun! </vt:lpstr>
      <vt:lpstr>Thank you for working with us to help develop your child’s English language and reading skills!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Piers Matthews</dc:creator>
  <cp:lastModifiedBy>user</cp:lastModifiedBy>
  <cp:revision>168</cp:revision>
  <dcterms:created xsi:type="dcterms:W3CDTF">2015-09-11T00:55:25Z</dcterms:created>
  <dcterms:modified xsi:type="dcterms:W3CDTF">2017-01-23T06:09:47Z</dcterms:modified>
</cp:coreProperties>
</file>